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6172200" cy="276225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PRELABOR RUPTURE OF THE MEMBRANES </a:t>
            </a:r>
            <a:br>
              <a:rPr lang="en-US" sz="6000" b="1" dirty="0" smtClean="0">
                <a:latin typeface="Arial" pitchFamily="34" charset="0"/>
                <a:cs typeface="Arial" pitchFamily="34" charset="0"/>
              </a:rPr>
            </a:b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(PROM)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6934200" cy="1371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200" dirty="0" err="1" smtClean="0">
                <a:solidFill>
                  <a:srgbClr val="00B0F0"/>
                </a:solidFill>
              </a:rPr>
              <a:t>Dr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Shanthi</a:t>
            </a:r>
            <a:r>
              <a:rPr lang="en-US" sz="2200" dirty="0" smtClean="0">
                <a:solidFill>
                  <a:srgbClr val="00B0F0"/>
                </a:solidFill>
              </a:rPr>
              <a:t> Serene </a:t>
            </a:r>
            <a:r>
              <a:rPr lang="en-US" sz="2200" dirty="0" err="1" smtClean="0">
                <a:solidFill>
                  <a:srgbClr val="00B0F0"/>
                </a:solidFill>
              </a:rPr>
              <a:t>Sylum</a:t>
            </a:r>
            <a:r>
              <a:rPr lang="en-US" sz="2200" dirty="0" smtClean="0">
                <a:solidFill>
                  <a:srgbClr val="00B0F0"/>
                </a:solidFill>
              </a:rPr>
              <a:t> V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>
                <a:solidFill>
                  <a:srgbClr val="00B0F0"/>
                </a:solidFill>
              </a:rPr>
              <a:t>Professor and Head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>
                <a:solidFill>
                  <a:srgbClr val="00B0F0"/>
                </a:solidFill>
              </a:rPr>
              <a:t>Dept. Obstetrics and Gynaecology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>
                <a:solidFill>
                  <a:srgbClr val="00B0F0"/>
                </a:solidFill>
              </a:rPr>
              <a:t>SKHMC </a:t>
            </a:r>
            <a:r>
              <a:rPr lang="en-US" sz="2200" dirty="0" err="1" smtClean="0">
                <a:solidFill>
                  <a:srgbClr val="00B0F0"/>
                </a:solidFill>
              </a:rPr>
              <a:t>Kulasekharam</a:t>
            </a:r>
            <a:endParaRPr lang="en-US" sz="2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58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</a:t>
            </a:r>
            <a:r>
              <a:rPr lang="en-US" dirty="0" err="1"/>
              <a:t>Dutta’s</a:t>
            </a:r>
            <a:r>
              <a:rPr lang="en-US" dirty="0"/>
              <a:t> Textbook of Obstetrics including Perinatology &amp; Contraception Eighth Edition 2015 Edited by </a:t>
            </a:r>
            <a:r>
              <a:rPr lang="en-US" dirty="0" err="1"/>
              <a:t>Hiralal</a:t>
            </a:r>
            <a:r>
              <a:rPr lang="en-US" dirty="0"/>
              <a:t> </a:t>
            </a:r>
            <a:r>
              <a:rPr lang="en-US" dirty="0" err="1"/>
              <a:t>Konar</a:t>
            </a:r>
            <a:r>
              <a:rPr lang="en-US"/>
              <a:t> JAYPEE.</a:t>
            </a:r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452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667000"/>
            <a:ext cx="4038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7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PRELABOR RUPTURE OF THE MEMBRANES (PROM)</a:t>
            </a:r>
            <a:br>
              <a:rPr lang="en-US" sz="3200" b="1" dirty="0" smtClean="0"/>
            </a:br>
            <a:r>
              <a:rPr lang="en-US" sz="2800" b="1" dirty="0" smtClean="0"/>
              <a:t>(</a:t>
            </a:r>
            <a:r>
              <a:rPr lang="en-US" sz="2800" b="1" dirty="0" err="1" smtClean="0"/>
              <a:t>Syn</a:t>
            </a:r>
            <a:r>
              <a:rPr lang="en-US" sz="2800" b="1" dirty="0" smtClean="0"/>
              <a:t>: Premature Rupture of Membranes)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1534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DEFINITION: </a:t>
            </a:r>
            <a:r>
              <a:rPr lang="en-US" b="1" dirty="0" smtClean="0"/>
              <a:t>Spontaneous rupture of the membranes any time beyond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28th week </a:t>
            </a:r>
            <a:r>
              <a:rPr lang="en-US" b="1" dirty="0" smtClean="0"/>
              <a:t>of pregnancy but before the onset of labor is called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prelabor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rupture </a:t>
            </a:r>
            <a:r>
              <a:rPr lang="en-US" b="1" dirty="0" smtClean="0"/>
              <a:t>of the membranes (PROM). </a:t>
            </a:r>
          </a:p>
          <a:p>
            <a:r>
              <a:rPr lang="en-US" b="1" dirty="0" smtClean="0"/>
              <a:t>When rupture of membranes occur beyond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37th week </a:t>
            </a:r>
            <a:r>
              <a:rPr lang="en-US" dirty="0" smtClean="0"/>
              <a:t>but before the onset of labor, it is called </a:t>
            </a:r>
            <a:r>
              <a:rPr lang="en-US" b="1" dirty="0" smtClean="0"/>
              <a:t>term PROM and when it occurs before 37 completed weeks, </a:t>
            </a:r>
            <a:r>
              <a:rPr lang="en-US" dirty="0" smtClean="0"/>
              <a:t>it is called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preterm PROM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Rupture of membranes for &gt; 24 hours before delivery is called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prolonged rupture of membranes</a:t>
            </a:r>
            <a:r>
              <a:rPr lang="en-US" b="1" dirty="0" smtClean="0"/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INCIDENCE: </a:t>
            </a:r>
            <a:r>
              <a:rPr lang="en-US" dirty="0" smtClean="0"/>
              <a:t>PROM occurs in approximately 10% of all pregnancies.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0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315200" cy="78028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CAUSES: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majority, the causes are not known. 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00B0F0"/>
                </a:solidFill>
              </a:rPr>
              <a:t>The possible causes are: </a:t>
            </a:r>
          </a:p>
          <a:p>
            <a:r>
              <a:rPr lang="en-US" b="1" dirty="0" smtClean="0"/>
              <a:t>(1) Increased friability of the membranes</a:t>
            </a:r>
          </a:p>
          <a:p>
            <a:r>
              <a:rPr lang="en-US" dirty="0" smtClean="0"/>
              <a:t>(2) Decreased tensile strength of the membranes</a:t>
            </a:r>
          </a:p>
          <a:p>
            <a:r>
              <a:rPr lang="en-US" dirty="0" smtClean="0"/>
              <a:t>(3) </a:t>
            </a:r>
            <a:r>
              <a:rPr lang="en-US" dirty="0" err="1" smtClean="0"/>
              <a:t>Polyhydramnios</a:t>
            </a:r>
            <a:endParaRPr lang="en-US" dirty="0" smtClean="0"/>
          </a:p>
          <a:p>
            <a:r>
              <a:rPr lang="en-US" dirty="0" smtClean="0"/>
              <a:t>(4) Cervical incompetence</a:t>
            </a:r>
          </a:p>
          <a:p>
            <a:r>
              <a:rPr lang="en-US" dirty="0" smtClean="0"/>
              <a:t>(5) Multiple pregnancy</a:t>
            </a:r>
          </a:p>
          <a:p>
            <a:r>
              <a:rPr lang="en-US" dirty="0" smtClean="0"/>
              <a:t>(6) Infection—</a:t>
            </a:r>
            <a:r>
              <a:rPr lang="en-US" dirty="0" err="1" smtClean="0"/>
              <a:t>Chorioamnionitis</a:t>
            </a:r>
            <a:r>
              <a:rPr lang="en-US" dirty="0" smtClean="0"/>
              <a:t>, urinary tract infection and lower genital tract infection</a:t>
            </a:r>
          </a:p>
          <a:p>
            <a:r>
              <a:rPr lang="en-US" dirty="0" smtClean="0"/>
              <a:t>(7) Cervical length &lt; 2.5 cm</a:t>
            </a:r>
          </a:p>
          <a:p>
            <a:r>
              <a:rPr lang="en-US" dirty="0" smtClean="0"/>
              <a:t>(8) Prior preterm labor </a:t>
            </a:r>
          </a:p>
          <a:p>
            <a:r>
              <a:rPr lang="en-US" dirty="0" smtClean="0"/>
              <a:t>(9) Low BMI (&lt; 19 kg/m2).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8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28194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DIAGNOSIS: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487679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only subjective symptom is escape of watery discharge per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vaginum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either in the form of a gush or slow leak. This is often confused with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(a) </a:t>
            </a:r>
            <a:r>
              <a:rPr lang="en-US" sz="3200" b="1" u="sng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Hydrorrhea</a:t>
            </a:r>
            <a:r>
              <a:rPr lang="en-US" sz="32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gravidarum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—a state where periodic watery discharge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occurs due to excessive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decidual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glandular secretion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(b)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Incontinence of urine especially in later months.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9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19912"/>
          </a:xfrm>
        </p:spPr>
        <p:txBody>
          <a:bodyPr/>
          <a:lstStyle/>
          <a:p>
            <a:r>
              <a:rPr lang="en-US" dirty="0" smtClean="0"/>
              <a:t>Confirmation of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153400" cy="56388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FF"/>
                </a:solidFill>
              </a:rPr>
              <a:t>(1) </a:t>
            </a:r>
            <a:r>
              <a:rPr lang="en-US" b="1" i="1" dirty="0" smtClean="0">
                <a:solidFill>
                  <a:srgbClr val="FF00FF"/>
                </a:solidFill>
              </a:rPr>
              <a:t>Speculum examination</a:t>
            </a:r>
            <a:r>
              <a:rPr lang="en-US" b="1" i="1" dirty="0" smtClean="0"/>
              <a:t> is done taking aseptic precautions to inspect the liquor </a:t>
            </a:r>
            <a:r>
              <a:rPr lang="en-US" dirty="0" smtClean="0"/>
              <a:t>escaping out through the cervix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(2) </a:t>
            </a:r>
            <a:r>
              <a:rPr lang="en-US" b="1" dirty="0" smtClean="0">
                <a:solidFill>
                  <a:srgbClr val="FF00FF"/>
                </a:solidFill>
              </a:rPr>
              <a:t>To examine the collected fluid from the posterior fornix </a:t>
            </a:r>
            <a:r>
              <a:rPr lang="en-US" b="1" dirty="0" smtClean="0"/>
              <a:t>(vaginal pool) for:</a:t>
            </a:r>
          </a:p>
          <a:p>
            <a:r>
              <a:rPr lang="en-US" u="sng" dirty="0" smtClean="0"/>
              <a:t>(a) </a:t>
            </a:r>
            <a:r>
              <a:rPr lang="en-US" b="1" u="sng" dirty="0" smtClean="0"/>
              <a:t>Detection of pH </a:t>
            </a:r>
            <a:r>
              <a:rPr lang="en-US" b="1" dirty="0" smtClean="0"/>
              <a:t>by </a:t>
            </a:r>
            <a:r>
              <a:rPr lang="en-US" b="1" dirty="0" smtClean="0">
                <a:solidFill>
                  <a:srgbClr val="00B0F0"/>
                </a:solidFill>
              </a:rPr>
              <a:t>litmus or </a:t>
            </a:r>
            <a:r>
              <a:rPr lang="en-US" b="1" dirty="0" err="1" smtClean="0">
                <a:solidFill>
                  <a:srgbClr val="00B0F0"/>
                </a:solidFill>
              </a:rPr>
              <a:t>Nitrazine</a:t>
            </a:r>
            <a:r>
              <a:rPr lang="en-US" b="1" dirty="0" smtClean="0">
                <a:solidFill>
                  <a:srgbClr val="00B0F0"/>
                </a:solidFill>
              </a:rPr>
              <a:t> paper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dirty="0" smtClean="0"/>
              <a:t>		The pH becomes 6–6.2 (Normal vaginal pH during pregnancy is </a:t>
            </a:r>
            <a:r>
              <a:rPr lang="en-US" dirty="0" smtClean="0"/>
              <a:t>4.5–5.5 whereas that of liquor </a:t>
            </a:r>
            <a:r>
              <a:rPr lang="en-US" dirty="0" err="1" smtClean="0"/>
              <a:t>amnii</a:t>
            </a:r>
            <a:r>
              <a:rPr lang="en-US" dirty="0" smtClean="0"/>
              <a:t> is 7–7.5).</a:t>
            </a:r>
          </a:p>
          <a:p>
            <a:pPr>
              <a:buNone/>
            </a:pPr>
            <a:r>
              <a:rPr lang="en-US" dirty="0" smtClean="0"/>
              <a:t> 		 </a:t>
            </a:r>
            <a:r>
              <a:rPr lang="en-US" dirty="0" err="1" smtClean="0"/>
              <a:t>Nitrazine</a:t>
            </a:r>
            <a:r>
              <a:rPr lang="en-US" dirty="0" smtClean="0"/>
              <a:t> paper turns from yellow to blue at pH &gt; 6</a:t>
            </a:r>
          </a:p>
          <a:p>
            <a:pPr>
              <a:buNone/>
            </a:pPr>
            <a:r>
              <a:rPr lang="en-US" dirty="0" smtClean="0"/>
              <a:t>     (b) To note the </a:t>
            </a:r>
            <a:r>
              <a:rPr lang="en-US" b="1" dirty="0" smtClean="0"/>
              <a:t>characteristic </a:t>
            </a:r>
            <a:r>
              <a:rPr lang="en-US" b="1" u="sng" dirty="0" err="1" smtClean="0"/>
              <a:t>ferning</a:t>
            </a:r>
            <a:r>
              <a:rPr lang="en-US" b="1" u="sng" dirty="0" smtClean="0"/>
              <a:t> pattern </a:t>
            </a:r>
            <a:r>
              <a:rPr lang="en-US" b="1" dirty="0" smtClean="0"/>
              <a:t>when a smeared slide is examined under </a:t>
            </a:r>
            <a:r>
              <a:rPr lang="en-US" b="1" u="sng" dirty="0" smtClean="0"/>
              <a:t>microscopic examination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(c) </a:t>
            </a:r>
            <a:r>
              <a:rPr lang="en-US" b="1" u="sng" dirty="0" smtClean="0"/>
              <a:t>Centrifuged cells </a:t>
            </a:r>
            <a:r>
              <a:rPr lang="en-US" b="1" dirty="0" smtClean="0"/>
              <a:t>stained </a:t>
            </a:r>
            <a:r>
              <a:rPr lang="en-US" dirty="0" smtClean="0"/>
              <a:t>with </a:t>
            </a:r>
            <a:r>
              <a:rPr lang="en-US" u="sng" dirty="0" smtClean="0"/>
              <a:t>0.1% </a:t>
            </a:r>
            <a:r>
              <a:rPr lang="en-US" b="1" u="sng" dirty="0" smtClean="0"/>
              <a:t>Nile blue sulfate </a:t>
            </a:r>
            <a:r>
              <a:rPr lang="en-US" b="1" dirty="0" smtClean="0"/>
              <a:t>showing orange blue coloration of the cells (exfoliated fat containing cells from sebaceous </a:t>
            </a:r>
            <a:r>
              <a:rPr lang="en-US" dirty="0" smtClean="0"/>
              <a:t>glands of the fetus)</a:t>
            </a:r>
          </a:p>
        </p:txBody>
      </p:sp>
    </p:spTree>
    <p:extLst>
      <p:ext uri="{BB962C8B-B14F-4D97-AF65-F5344CB8AC3E}">
        <p14:creationId xmlns:p14="http://schemas.microsoft.com/office/powerpoint/2010/main" val="156492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 of diagnosis….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FF"/>
                </a:solidFill>
              </a:rPr>
              <a:t>(3) </a:t>
            </a:r>
            <a:r>
              <a:rPr lang="en-US" b="1" u="sng" dirty="0" err="1" smtClean="0">
                <a:solidFill>
                  <a:srgbClr val="FF00FF"/>
                </a:solidFill>
              </a:rPr>
              <a:t>AmniSure</a:t>
            </a:r>
            <a:r>
              <a:rPr lang="en-US" b="1" dirty="0" smtClean="0"/>
              <a:t>—A rapid immunoassay is accurate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FF"/>
                </a:solidFill>
              </a:rPr>
              <a:t>(4) </a:t>
            </a:r>
            <a:r>
              <a:rPr lang="en-US" b="1" u="sng" dirty="0" err="1" smtClean="0">
                <a:solidFill>
                  <a:srgbClr val="FF00FF"/>
                </a:solidFill>
              </a:rPr>
              <a:t>Ultrasonography</a:t>
            </a:r>
            <a:r>
              <a:rPr lang="en-US" b="1" u="sng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/>
              <a:t>is to be done not only </a:t>
            </a:r>
            <a:r>
              <a:rPr lang="en-US" dirty="0" smtClean="0"/>
              <a:t>to support the diagnosis but also to assess the fetal well being.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Digital vaginal examination should be avoided.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4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(1) Full blood count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(2) C-reactive protein (CRP)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(3) Urine for routine analysis and culture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(4) High vaginal swab for culture (specially for Gr. B Streptococcus)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(5) Vaginal pool for estimation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phosphatidyl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glycerol and L: S ratio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(6)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Ultrasonography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fetal biophysical profile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(7)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Cardiotocography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nonstress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test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8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04088"/>
            <a:ext cx="73152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DANGERS: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implications are less serious when the rupture occurs near term than earlier in pregnancy.</a:t>
            </a:r>
          </a:p>
          <a:p>
            <a:endParaRPr lang="en-US" dirty="0" smtClean="0"/>
          </a:p>
          <a:p>
            <a:r>
              <a:rPr lang="en-US" dirty="0" smtClean="0"/>
              <a:t>(1) In term PROM labor starts in 80–90% of cases within 24 hours. PROM is one of the important causes of preterm labor and prematurity</a:t>
            </a:r>
          </a:p>
          <a:p>
            <a:r>
              <a:rPr lang="en-US" dirty="0" smtClean="0"/>
              <a:t>(2) Chance of ascending infection is more if labor fails to start within 24 hours. Liquor gets infected </a:t>
            </a:r>
            <a:r>
              <a:rPr lang="en-US" b="1" dirty="0" smtClean="0"/>
              <a:t>(</a:t>
            </a:r>
            <a:r>
              <a:rPr lang="en-US" b="1" dirty="0" err="1" smtClean="0"/>
              <a:t>chorioamnionitis</a:t>
            </a:r>
            <a:r>
              <a:rPr lang="en-US" b="1" dirty="0" smtClean="0"/>
              <a:t>) and fetal infection supervenes</a:t>
            </a:r>
          </a:p>
          <a:p>
            <a:r>
              <a:rPr lang="en-US" b="1" dirty="0" smtClean="0"/>
              <a:t>(3) Cord </a:t>
            </a:r>
            <a:r>
              <a:rPr lang="en-US" b="1" dirty="0" err="1" smtClean="0"/>
              <a:t>prolapse</a:t>
            </a:r>
            <a:r>
              <a:rPr lang="en-US" b="1" dirty="0" smtClean="0"/>
              <a:t>, especially when associated with </a:t>
            </a:r>
            <a:r>
              <a:rPr lang="en-US" dirty="0" err="1" smtClean="0"/>
              <a:t>malpresentation</a:t>
            </a:r>
            <a:endParaRPr lang="en-US" dirty="0" smtClean="0"/>
          </a:p>
          <a:p>
            <a:r>
              <a:rPr lang="en-US" dirty="0" smtClean="0"/>
              <a:t>(4) Continuous escape of liquor for long duration may lead to dry labor</a:t>
            </a:r>
          </a:p>
          <a:p>
            <a:r>
              <a:rPr lang="en-US" dirty="0" smtClean="0"/>
              <a:t> (5) Placental abruption</a:t>
            </a:r>
          </a:p>
          <a:p>
            <a:r>
              <a:rPr lang="en-US" dirty="0" smtClean="0"/>
              <a:t>(6) Fetal pulmonary </a:t>
            </a:r>
            <a:r>
              <a:rPr lang="en-US" dirty="0" err="1" smtClean="0"/>
              <a:t>hypoplasia</a:t>
            </a:r>
            <a:r>
              <a:rPr lang="en-US" dirty="0" smtClean="0"/>
              <a:t>, especially in preterm PROM is a real threat when associated with </a:t>
            </a:r>
            <a:r>
              <a:rPr lang="en-US" dirty="0" err="1" smtClean="0"/>
              <a:t>oligohydramnios</a:t>
            </a:r>
            <a:r>
              <a:rPr lang="en-US" dirty="0" smtClean="0"/>
              <a:t>;</a:t>
            </a:r>
          </a:p>
          <a:p>
            <a:r>
              <a:rPr lang="en-US" dirty="0" smtClean="0"/>
              <a:t>(7) Neonatal sepsis, RDS, IVH and NEC in preterm PROM</a:t>
            </a:r>
          </a:p>
          <a:p>
            <a:r>
              <a:rPr lang="en-US" dirty="0" smtClean="0"/>
              <a:t>(8) </a:t>
            </a:r>
            <a:r>
              <a:rPr lang="en-US" dirty="0" err="1" smtClean="0"/>
              <a:t>Perinatal</a:t>
            </a:r>
            <a:r>
              <a:rPr lang="en-US" dirty="0" smtClean="0"/>
              <a:t> morbidities (cerebral palsy)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Maternal complications of PROM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Chorioamnionitis</a:t>
            </a:r>
            <a:endParaRPr lang="en-US" b="1" dirty="0" smtClean="0"/>
          </a:p>
          <a:p>
            <a:r>
              <a:rPr lang="en-US" b="1" dirty="0" smtClean="0"/>
              <a:t>placental abruption</a:t>
            </a:r>
          </a:p>
          <a:p>
            <a:r>
              <a:rPr lang="en-US" b="1" dirty="0" smtClean="0"/>
              <a:t> Retained placenta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Endometritis</a:t>
            </a:r>
            <a:r>
              <a:rPr lang="en-US" b="1" dirty="0" smtClean="0"/>
              <a:t>,</a:t>
            </a:r>
          </a:p>
          <a:p>
            <a:r>
              <a:rPr lang="en-US" dirty="0" smtClean="0"/>
              <a:t>Maternal sepsis </a:t>
            </a:r>
          </a:p>
          <a:p>
            <a:r>
              <a:rPr lang="en-US" dirty="0" smtClean="0"/>
              <a:t>Death.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35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</TotalTime>
  <Words>539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PRELABOR RUPTURE OF THE MEMBRANES  (PROM)</vt:lpstr>
      <vt:lpstr>PRELABOR RUPTURE OF THE MEMBRANES (PROM) (Syn: Premature Rupture of Membranes)</vt:lpstr>
      <vt:lpstr>CAUSES:</vt:lpstr>
      <vt:lpstr>DIAGNOSIS:</vt:lpstr>
      <vt:lpstr>Confirmation of diagnosis:</vt:lpstr>
      <vt:lpstr>Confirmation of diagnosis….</vt:lpstr>
      <vt:lpstr>INVESTIGATIONS:</vt:lpstr>
      <vt:lpstr>DANGERS:</vt:lpstr>
      <vt:lpstr>Maternal complications of PROM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PRELABOR RUPTURE OF THE MEMBRANES  (PROM)</dc:title>
  <dc:creator>AS</dc:creator>
  <cp:lastModifiedBy>AS</cp:lastModifiedBy>
  <cp:revision>4</cp:revision>
  <dcterms:created xsi:type="dcterms:W3CDTF">2006-08-16T00:00:00Z</dcterms:created>
  <dcterms:modified xsi:type="dcterms:W3CDTF">2021-11-14T14:25:23Z</dcterms:modified>
</cp:coreProperties>
</file>